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7" r:id="rId2"/>
  </p:sldMasterIdLst>
  <p:notesMasterIdLst>
    <p:notesMasterId r:id="rId10"/>
  </p:notesMasterIdLst>
  <p:sldIdLst>
    <p:sldId id="264" r:id="rId3"/>
    <p:sldId id="266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anose="00000500000000000000" pitchFamily="2" charset="0"/>
      <p:regular r:id="rId16"/>
      <p:bold r:id="rId17"/>
      <p:italic r:id="rId18"/>
      <p:boldItalic r:id="rId19"/>
    </p:embeddedFont>
    <p:embeddedFont>
      <p:font typeface="EB Garamond ExtraBold" panose="00000900000000000000" pitchFamily="2" charset="0"/>
      <p:bold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Montserrat ExtraBold" panose="00000900000000000000" pitchFamily="2" charset="0"/>
      <p:bold r:id="rId26"/>
      <p:boldItalic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Poppins Black" panose="00000A00000000000000" pitchFamily="2" charset="0"/>
      <p:bold r:id="rId32"/>
      <p:boldItalic r:id="rId33"/>
    </p:embeddedFont>
    <p:embeddedFont>
      <p:font typeface="Public Sans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39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0" d="100"/>
          <a:sy n="90" d="100"/>
        </p:scale>
        <p:origin x="816" y="84"/>
      </p:cViewPr>
      <p:guideLst>
        <p:guide orient="horz" pos="2395"/>
        <p:guide pos="2880"/>
        <p:guide orient="horz" pos="139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40" t="31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41" r="40" b="82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75" r="89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8" name="Google Shape;18;p3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123613" y="2425500"/>
            <a:ext cx="2771700" cy="14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123613" y="1196450"/>
            <a:ext cx="2771700" cy="10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5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36" name="Google Shape;36;p5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5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58" name="Google Shape;58;p7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7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9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75" name="Google Shape;75;p9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9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0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84" name="Google Shape;84;p10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1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92" name="Google Shape;92;p11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1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3"/>
          <p:cNvGrpSpPr/>
          <p:nvPr/>
        </p:nvGrpSpPr>
        <p:grpSpPr>
          <a:xfrm flipH="1">
            <a:off x="-22" y="0"/>
            <a:ext cx="9144044" cy="5143500"/>
            <a:chOff x="0" y="0"/>
            <a:chExt cx="9144044" cy="5143500"/>
          </a:xfrm>
        </p:grpSpPr>
        <p:sp>
          <p:nvSpPr>
            <p:cNvPr id="102" name="Google Shape;102;p13"/>
            <p:cNvSpPr/>
            <p:nvPr/>
          </p:nvSpPr>
          <p:spPr>
            <a:xfrm>
              <a:off x="46" y="0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 rot="10800000">
              <a:off x="5864993" y="5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 rot="10800000">
              <a:off x="0" y="291048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 rot="10800000">
              <a:off x="8341755" y="3972706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hasCustomPrompt="1"/>
          </p:nvPr>
        </p:nvSpPr>
        <p:spPr>
          <a:xfrm>
            <a:off x="11327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132750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3" hasCustomPrompt="1"/>
          </p:nvPr>
        </p:nvSpPr>
        <p:spPr>
          <a:xfrm>
            <a:off x="34256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3425563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5" hasCustomPrompt="1"/>
          </p:nvPr>
        </p:nvSpPr>
        <p:spPr>
          <a:xfrm>
            <a:off x="5718363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6"/>
          </p:nvPr>
        </p:nvSpPr>
        <p:spPr>
          <a:xfrm>
            <a:off x="5718375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0" y="2656374"/>
            <a:ext cx="3929963" cy="2487152"/>
          </a:xfrm>
          <a:custGeom>
            <a:avLst/>
            <a:gdLst/>
            <a:ahLst/>
            <a:cxnLst/>
            <a:rect l="l" t="t" r="r" b="b"/>
            <a:pathLst>
              <a:path w="65606" h="41520" extrusionOk="0">
                <a:moveTo>
                  <a:pt x="3403" y="1"/>
                </a:moveTo>
                <a:cubicBezTo>
                  <a:pt x="1302" y="1"/>
                  <a:pt x="0" y="501"/>
                  <a:pt x="0" y="501"/>
                </a:cubicBezTo>
                <a:lnTo>
                  <a:pt x="0" y="41519"/>
                </a:lnTo>
                <a:lnTo>
                  <a:pt x="65606" y="41519"/>
                </a:lnTo>
                <a:cubicBezTo>
                  <a:pt x="65606" y="41519"/>
                  <a:pt x="61764" y="36094"/>
                  <a:pt x="53544" y="36094"/>
                </a:cubicBezTo>
                <a:cubicBezTo>
                  <a:pt x="52716" y="36094"/>
                  <a:pt x="51844" y="36149"/>
                  <a:pt x="50928" y="36270"/>
                </a:cubicBezTo>
                <a:cubicBezTo>
                  <a:pt x="49598" y="36445"/>
                  <a:pt x="48291" y="36548"/>
                  <a:pt x="47001" y="36548"/>
                </a:cubicBezTo>
                <a:cubicBezTo>
                  <a:pt x="38572" y="36548"/>
                  <a:pt x="30879" y="32171"/>
                  <a:pt x="22233" y="15274"/>
                </a:cubicBezTo>
                <a:cubicBezTo>
                  <a:pt x="15513" y="2141"/>
                  <a:pt x="7749" y="1"/>
                  <a:pt x="3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6184635" y="0"/>
            <a:ext cx="2959360" cy="1238782"/>
          </a:xfrm>
          <a:custGeom>
            <a:avLst/>
            <a:gdLst/>
            <a:ahLst/>
            <a:cxnLst/>
            <a:rect l="l" t="t" r="r" b="b"/>
            <a:pathLst>
              <a:path w="54415" h="22778" extrusionOk="0">
                <a:moveTo>
                  <a:pt x="1" y="1"/>
                </a:moveTo>
                <a:cubicBezTo>
                  <a:pt x="8129" y="521"/>
                  <a:pt x="14031" y="3075"/>
                  <a:pt x="17554" y="8487"/>
                </a:cubicBezTo>
                <a:cubicBezTo>
                  <a:pt x="24665" y="19420"/>
                  <a:pt x="34653" y="22777"/>
                  <a:pt x="42844" y="22777"/>
                </a:cubicBezTo>
                <a:cubicBezTo>
                  <a:pt x="47620" y="22777"/>
                  <a:pt x="51785" y="21636"/>
                  <a:pt x="54415" y="20190"/>
                </a:cubicBezTo>
                <a:lnTo>
                  <a:pt x="544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0" y="0"/>
            <a:ext cx="715089" cy="1043699"/>
          </a:xfrm>
          <a:custGeom>
            <a:avLst/>
            <a:gdLst/>
            <a:ahLst/>
            <a:cxnLst/>
            <a:rect l="l" t="t" r="r" b="b"/>
            <a:pathLst>
              <a:path w="9750" h="14230" extrusionOk="0">
                <a:moveTo>
                  <a:pt x="9514" y="1"/>
                </a:moveTo>
                <a:cubicBezTo>
                  <a:pt x="9495" y="2976"/>
                  <a:pt x="8470" y="5968"/>
                  <a:pt x="6716" y="8381"/>
                </a:cubicBezTo>
                <a:cubicBezTo>
                  <a:pt x="4969" y="10784"/>
                  <a:pt x="2623" y="12629"/>
                  <a:pt x="0" y="13955"/>
                </a:cubicBezTo>
                <a:lnTo>
                  <a:pt x="0" y="14230"/>
                </a:lnTo>
                <a:cubicBezTo>
                  <a:pt x="291" y="14084"/>
                  <a:pt x="580" y="13931"/>
                  <a:pt x="864" y="13771"/>
                </a:cubicBezTo>
                <a:cubicBezTo>
                  <a:pt x="3014" y="12568"/>
                  <a:pt x="4972" y="10986"/>
                  <a:pt x="6505" y="9048"/>
                </a:cubicBezTo>
                <a:cubicBezTo>
                  <a:pt x="8073" y="7064"/>
                  <a:pt x="9154" y="4732"/>
                  <a:pt x="9564" y="2231"/>
                </a:cubicBezTo>
                <a:cubicBezTo>
                  <a:pt x="9684" y="1495"/>
                  <a:pt x="9748" y="749"/>
                  <a:pt x="97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8131929" y="4452349"/>
            <a:ext cx="1008658" cy="691151"/>
          </a:xfrm>
          <a:custGeom>
            <a:avLst/>
            <a:gdLst/>
            <a:ahLst/>
            <a:cxnLst/>
            <a:rect l="l" t="t" r="r" b="b"/>
            <a:pathLst>
              <a:path w="14230" h="9751" extrusionOk="0">
                <a:moveTo>
                  <a:pt x="14230" y="0"/>
                </a:moveTo>
                <a:cubicBezTo>
                  <a:pt x="13482" y="2"/>
                  <a:pt x="12735" y="67"/>
                  <a:pt x="11999" y="186"/>
                </a:cubicBezTo>
                <a:cubicBezTo>
                  <a:pt x="9498" y="596"/>
                  <a:pt x="7166" y="1677"/>
                  <a:pt x="5182" y="3246"/>
                </a:cubicBezTo>
                <a:cubicBezTo>
                  <a:pt x="3244" y="4777"/>
                  <a:pt x="1663" y="6735"/>
                  <a:pt x="458" y="8884"/>
                </a:cubicBezTo>
                <a:cubicBezTo>
                  <a:pt x="299" y="9170"/>
                  <a:pt x="146" y="9458"/>
                  <a:pt x="1" y="9750"/>
                </a:cubicBezTo>
                <a:lnTo>
                  <a:pt x="274" y="9750"/>
                </a:lnTo>
                <a:cubicBezTo>
                  <a:pt x="1601" y="7125"/>
                  <a:pt x="3446" y="4780"/>
                  <a:pt x="5850" y="3034"/>
                </a:cubicBezTo>
                <a:cubicBezTo>
                  <a:pt x="8263" y="1280"/>
                  <a:pt x="11254" y="256"/>
                  <a:pt x="14230" y="236"/>
                </a:cubicBezTo>
                <a:lnTo>
                  <a:pt x="142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2"/>
          <p:cNvGrpSpPr/>
          <p:nvPr/>
        </p:nvGrpSpPr>
        <p:grpSpPr>
          <a:xfrm flipH="1">
            <a:off x="-2" y="-25"/>
            <a:ext cx="9144005" cy="5143549"/>
            <a:chOff x="0" y="25"/>
            <a:chExt cx="9144005" cy="5143549"/>
          </a:xfrm>
        </p:grpSpPr>
        <p:sp>
          <p:nvSpPr>
            <p:cNvPr id="187" name="Google Shape;187;p22"/>
            <p:cNvSpPr/>
            <p:nvPr/>
          </p:nvSpPr>
          <p:spPr>
            <a:xfrm>
              <a:off x="0" y="2426243"/>
              <a:ext cx="3712582" cy="2717331"/>
            </a:xfrm>
            <a:custGeom>
              <a:avLst/>
              <a:gdLst/>
              <a:ahLst/>
              <a:cxnLst/>
              <a:rect l="l" t="t" r="r" b="b"/>
              <a:pathLst>
                <a:path w="67108" h="49118" extrusionOk="0">
                  <a:moveTo>
                    <a:pt x="8389" y="1"/>
                  </a:moveTo>
                  <a:cubicBezTo>
                    <a:pt x="4054" y="1"/>
                    <a:pt x="0" y="2152"/>
                    <a:pt x="0" y="2152"/>
                  </a:cubicBezTo>
                  <a:lnTo>
                    <a:pt x="0" y="49117"/>
                  </a:lnTo>
                  <a:lnTo>
                    <a:pt x="67108" y="49117"/>
                  </a:lnTo>
                  <a:cubicBezTo>
                    <a:pt x="58580" y="32150"/>
                    <a:pt x="31936" y="35403"/>
                    <a:pt x="20920" y="32057"/>
                  </a:cubicBezTo>
                  <a:cubicBezTo>
                    <a:pt x="9902" y="28710"/>
                    <a:pt x="22099" y="12463"/>
                    <a:pt x="16084" y="3793"/>
                  </a:cubicBezTo>
                  <a:cubicBezTo>
                    <a:pt x="14068" y="886"/>
                    <a:pt x="11170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4490166" y="25"/>
              <a:ext cx="4653839" cy="2546605"/>
            </a:xfrm>
            <a:custGeom>
              <a:avLst/>
              <a:gdLst/>
              <a:ahLst/>
              <a:cxnLst/>
              <a:rect l="l" t="t" r="r" b="b"/>
              <a:pathLst>
                <a:path w="84122" h="46032" extrusionOk="0">
                  <a:moveTo>
                    <a:pt x="0" y="0"/>
                  </a:moveTo>
                  <a:cubicBezTo>
                    <a:pt x="3140" y="4954"/>
                    <a:pt x="13237" y="8242"/>
                    <a:pt x="29765" y="8242"/>
                  </a:cubicBezTo>
                  <a:cubicBezTo>
                    <a:pt x="30380" y="8242"/>
                    <a:pt x="31004" y="8237"/>
                    <a:pt x="31637" y="8228"/>
                  </a:cubicBezTo>
                  <a:cubicBezTo>
                    <a:pt x="31851" y="8225"/>
                    <a:pt x="32062" y="8224"/>
                    <a:pt x="32270" y="8224"/>
                  </a:cubicBezTo>
                  <a:cubicBezTo>
                    <a:pt x="57121" y="8224"/>
                    <a:pt x="46695" y="30052"/>
                    <a:pt x="65108" y="41560"/>
                  </a:cubicBezTo>
                  <a:cubicBezTo>
                    <a:pt x="70037" y="44641"/>
                    <a:pt x="76496" y="46031"/>
                    <a:pt x="81343" y="46031"/>
                  </a:cubicBezTo>
                  <a:cubicBezTo>
                    <a:pt x="82348" y="46031"/>
                    <a:pt x="83283" y="45971"/>
                    <a:pt x="84121" y="45855"/>
                  </a:cubicBezTo>
                  <a:lnTo>
                    <a:pt x="84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534670"/>
          </a:xfrm>
        </p:spPr>
        <p:txBody>
          <a:bodyPr/>
          <a:lstStyle/>
          <a:p>
            <a:fld id="{C16525B2-4347-4F72-BAF7-76B19438D329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53467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534670"/>
          </a:xfrm>
        </p:spPr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49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/>
          <a:srcRect l="71" r="59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41" r="30" b="41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/>
          <a:srcRect l="51" t="46" r="26" b="10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/>
          <a:srcRect l="55" r="46" b="126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050" y="1245700"/>
            <a:ext cx="7713900" cy="3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lvl="2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lvl="3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lvl="4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lvl="5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lvl="6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lvl="7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lvl="8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>
            <a:off x="4716039" y="1424420"/>
            <a:ext cx="3715854" cy="2286606"/>
            <a:chOff x="5467825" y="2094550"/>
            <a:chExt cx="2061500" cy="1268575"/>
          </a:xfrm>
        </p:grpSpPr>
        <p:sp>
          <p:nvSpPr>
            <p:cNvPr id="201" name="Google Shape;201;p26"/>
            <p:cNvSpPr/>
            <p:nvPr/>
          </p:nvSpPr>
          <p:spPr>
            <a:xfrm>
              <a:off x="5467825" y="2094550"/>
              <a:ext cx="2061500" cy="1268575"/>
            </a:xfrm>
            <a:custGeom>
              <a:avLst/>
              <a:gdLst/>
              <a:ahLst/>
              <a:cxnLst/>
              <a:rect l="l" t="t" r="r" b="b"/>
              <a:pathLst>
                <a:path w="82460" h="50743" extrusionOk="0">
                  <a:moveTo>
                    <a:pt x="19385" y="1"/>
                  </a:moveTo>
                  <a:cubicBezTo>
                    <a:pt x="17341" y="1"/>
                    <a:pt x="15618" y="550"/>
                    <a:pt x="14182" y="2015"/>
                  </a:cubicBezTo>
                  <a:cubicBezTo>
                    <a:pt x="9797" y="6487"/>
                    <a:pt x="18316" y="15851"/>
                    <a:pt x="8645" y="24788"/>
                  </a:cubicBezTo>
                  <a:cubicBezTo>
                    <a:pt x="1" y="32773"/>
                    <a:pt x="7034" y="48410"/>
                    <a:pt x="14340" y="50742"/>
                  </a:cubicBezTo>
                  <a:lnTo>
                    <a:pt x="55177" y="50742"/>
                  </a:lnTo>
                  <a:lnTo>
                    <a:pt x="66004" y="50665"/>
                  </a:lnTo>
                  <a:cubicBezTo>
                    <a:pt x="82460" y="34600"/>
                    <a:pt x="79416" y="4079"/>
                    <a:pt x="58355" y="4079"/>
                  </a:cubicBezTo>
                  <a:cubicBezTo>
                    <a:pt x="57195" y="4079"/>
                    <a:pt x="55980" y="4171"/>
                    <a:pt x="54710" y="4364"/>
                  </a:cubicBezTo>
                  <a:cubicBezTo>
                    <a:pt x="52095" y="4762"/>
                    <a:pt x="49614" y="4929"/>
                    <a:pt x="47261" y="4929"/>
                  </a:cubicBezTo>
                  <a:cubicBezTo>
                    <a:pt x="34504" y="4929"/>
                    <a:pt x="25507" y="1"/>
                    <a:pt x="19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7030925" y="2165350"/>
              <a:ext cx="315075" cy="259175"/>
            </a:xfrm>
            <a:custGeom>
              <a:avLst/>
              <a:gdLst/>
              <a:ahLst/>
              <a:cxnLst/>
              <a:rect l="l" t="t" r="r" b="b"/>
              <a:pathLst>
                <a:path w="12603" h="10367" extrusionOk="0">
                  <a:moveTo>
                    <a:pt x="153" y="1"/>
                  </a:moveTo>
                  <a:cubicBezTo>
                    <a:pt x="43" y="1"/>
                    <a:pt x="1" y="172"/>
                    <a:pt x="119" y="191"/>
                  </a:cubicBezTo>
                  <a:cubicBezTo>
                    <a:pt x="5663" y="1104"/>
                    <a:pt x="10437" y="5028"/>
                    <a:pt x="12387" y="10300"/>
                  </a:cubicBezTo>
                  <a:cubicBezTo>
                    <a:pt x="12404" y="10346"/>
                    <a:pt x="12444" y="10366"/>
                    <a:pt x="12483" y="10366"/>
                  </a:cubicBezTo>
                  <a:cubicBezTo>
                    <a:pt x="12544" y="10366"/>
                    <a:pt x="12603" y="10319"/>
                    <a:pt x="12576" y="10248"/>
                  </a:cubicBezTo>
                  <a:cubicBezTo>
                    <a:pt x="10602" y="4914"/>
                    <a:pt x="5786" y="927"/>
                    <a:pt x="171" y="3"/>
                  </a:cubicBezTo>
                  <a:cubicBezTo>
                    <a:pt x="165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5691900" y="2431450"/>
              <a:ext cx="94600" cy="233775"/>
            </a:xfrm>
            <a:custGeom>
              <a:avLst/>
              <a:gdLst/>
              <a:ahLst/>
              <a:cxnLst/>
              <a:rect l="l" t="t" r="r" b="b"/>
              <a:pathLst>
                <a:path w="3784" h="9351" extrusionOk="0">
                  <a:moveTo>
                    <a:pt x="3649" y="0"/>
                  </a:moveTo>
                  <a:cubicBezTo>
                    <a:pt x="3600" y="0"/>
                    <a:pt x="3552" y="32"/>
                    <a:pt x="3553" y="95"/>
                  </a:cubicBezTo>
                  <a:cubicBezTo>
                    <a:pt x="3586" y="3470"/>
                    <a:pt x="2350" y="6695"/>
                    <a:pt x="66" y="9181"/>
                  </a:cubicBezTo>
                  <a:cubicBezTo>
                    <a:pt x="0" y="9252"/>
                    <a:pt x="66" y="9350"/>
                    <a:pt x="139" y="9350"/>
                  </a:cubicBezTo>
                  <a:cubicBezTo>
                    <a:pt x="161" y="9350"/>
                    <a:pt x="183" y="9341"/>
                    <a:pt x="203" y="9320"/>
                  </a:cubicBezTo>
                  <a:cubicBezTo>
                    <a:pt x="2523" y="6796"/>
                    <a:pt x="3783" y="3521"/>
                    <a:pt x="3748" y="95"/>
                  </a:cubicBezTo>
                  <a:cubicBezTo>
                    <a:pt x="3748" y="32"/>
                    <a:pt x="3698" y="0"/>
                    <a:pt x="3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190675" y="3091725"/>
              <a:ext cx="138250" cy="226575"/>
            </a:xfrm>
            <a:custGeom>
              <a:avLst/>
              <a:gdLst/>
              <a:ahLst/>
              <a:cxnLst/>
              <a:rect l="l" t="t" r="r" b="b"/>
              <a:pathLst>
                <a:path w="5530" h="9063" extrusionOk="0">
                  <a:moveTo>
                    <a:pt x="5411" y="1"/>
                  </a:moveTo>
                  <a:cubicBezTo>
                    <a:pt x="5371" y="1"/>
                    <a:pt x="5332" y="21"/>
                    <a:pt x="5316" y="68"/>
                  </a:cubicBezTo>
                  <a:cubicBezTo>
                    <a:pt x="4186" y="3351"/>
                    <a:pt x="2411" y="6332"/>
                    <a:pt x="66" y="8894"/>
                  </a:cubicBezTo>
                  <a:cubicBezTo>
                    <a:pt x="0" y="8965"/>
                    <a:pt x="65" y="9063"/>
                    <a:pt x="138" y="9063"/>
                  </a:cubicBezTo>
                  <a:cubicBezTo>
                    <a:pt x="160" y="9063"/>
                    <a:pt x="183" y="9053"/>
                    <a:pt x="203" y="9031"/>
                  </a:cubicBezTo>
                  <a:cubicBezTo>
                    <a:pt x="2570" y="6448"/>
                    <a:pt x="4364" y="3434"/>
                    <a:pt x="5504" y="121"/>
                  </a:cubicBezTo>
                  <a:cubicBezTo>
                    <a:pt x="5529" y="48"/>
                    <a:pt x="5470" y="1"/>
                    <a:pt x="5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26"/>
          <p:cNvSpPr txBox="1">
            <a:spLocks noGrp="1"/>
          </p:cNvSpPr>
          <p:nvPr>
            <p:ph type="ctrTitle"/>
          </p:nvPr>
        </p:nvSpPr>
        <p:spPr>
          <a:xfrm>
            <a:off x="916735" y="1969671"/>
            <a:ext cx="4293886" cy="1325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 dirty="0">
                <a:latin typeface="Times New Roman" panose="02020603050405020304" charset="0"/>
                <a:cs typeface="Times New Roman" panose="02020603050405020304" charset="0"/>
              </a:rPr>
              <a:t>“News Media Application</a:t>
            </a:r>
            <a: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  <a:t> ”</a:t>
            </a:r>
            <a:b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</a:br>
            <a:b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  <a:t>Task - </a:t>
            </a:r>
            <a:r>
              <a:rPr lang="en-US" altLang="en-GB" sz="2000" b="1" dirty="0">
                <a:latin typeface="Times New Roman" panose="02020603050405020304" charset="0"/>
                <a:cs typeface="Times New Roman" panose="02020603050405020304" charset="0"/>
              </a:rPr>
              <a:t>3</a:t>
            </a:r>
          </a:p>
        </p:txBody>
      </p:sp>
      <p:sp>
        <p:nvSpPr>
          <p:cNvPr id="366" name="Google Shape;366;p26"/>
          <p:cNvSpPr/>
          <p:nvPr/>
        </p:nvSpPr>
        <p:spPr>
          <a:xfrm>
            <a:off x="4178682" y="1367400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205;p26"/>
          <p:cNvSpPr txBox="1"/>
          <p:nvPr/>
        </p:nvSpPr>
        <p:spPr>
          <a:xfrm>
            <a:off x="7397930" y="338841"/>
            <a:ext cx="1390285" cy="75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ts val="5200"/>
              <a:buFont typeface="Poppins Black" panose="00000A00000000000000"/>
              <a:buNone/>
              <a:defRPr/>
            </a:pPr>
            <a:r>
              <a:rPr kumimoji="0" lang="en-US" sz="1800" kern="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  <a:ea typeface="Poppins Black" panose="00000A00000000000000"/>
                <a:cs typeface="Times New Roman" panose="02020603050405020304" charset="0"/>
                <a:sym typeface="Poppins Black" panose="00000A00000000000000"/>
              </a:rPr>
              <a:t>SUNSTONE</a:t>
            </a:r>
          </a:p>
        </p:txBody>
      </p:sp>
      <p:cxnSp>
        <p:nvCxnSpPr>
          <p:cNvPr id="180" name="Straight Connector 179"/>
          <p:cNvCxnSpPr/>
          <p:nvPr/>
        </p:nvCxnSpPr>
        <p:spPr>
          <a:xfrm>
            <a:off x="994229" y="2423886"/>
            <a:ext cx="164011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4862830" y="1367155"/>
            <a:ext cx="3238500" cy="28454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3463925" y="3711575"/>
            <a:ext cx="3048000" cy="281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205;p26"/>
          <p:cNvSpPr txBox="1"/>
          <p:nvPr/>
        </p:nvSpPr>
        <p:spPr>
          <a:xfrm>
            <a:off x="7528740" y="260736"/>
            <a:ext cx="1390285" cy="75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ts val="5200"/>
              <a:buFont typeface="Poppins Black" panose="00000A00000000000000"/>
              <a:buNone/>
              <a:defRPr/>
            </a:pPr>
            <a:r>
              <a:rPr kumimoji="0" lang="en-US" sz="1600" kern="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  <a:ea typeface="Poppins Black" panose="00000A00000000000000"/>
                <a:cs typeface="Times New Roman" panose="02020603050405020304" charset="0"/>
                <a:sym typeface="Poppins Black" panose="00000A00000000000000"/>
              </a:rPr>
              <a:t>SUNSTONE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6228" y="537028"/>
            <a:ext cx="52614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charset="0"/>
                <a:cs typeface="Times New Roman" panose="02020603050405020304" charset="0"/>
              </a:rPr>
              <a:t>Project Name : </a:t>
            </a:r>
            <a:r>
              <a:rPr lang="en-GB" sz="1600" b="1" dirty="0">
                <a:latin typeface="Times New Roman" panose="02020603050405020304" charset="0"/>
                <a:cs typeface="Times New Roman" panose="02020603050405020304" charset="0"/>
              </a:rPr>
              <a:t>“ </a:t>
            </a:r>
            <a:r>
              <a:rPr lang="en-US" altLang="en-GB" sz="1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News Media Application</a:t>
            </a:r>
            <a:r>
              <a:rPr lang="en-GB" sz="1600" b="1" dirty="0">
                <a:latin typeface="Times New Roman" panose="02020603050405020304" charset="0"/>
                <a:cs typeface="Times New Roman" panose="02020603050405020304" charset="0"/>
              </a:rPr>
              <a:t> ”</a:t>
            </a:r>
            <a:endParaRPr lang="en-US" sz="1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8971" y="878114"/>
            <a:ext cx="746034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 In today's fast-paced digital age, staying informed is essential. Our News Media Application is designed to revolutionize the way users access and consume news. With a user-friendly interface, real-time updates, personalized content recommendations, and a seamless multimedia experience, our application aims to cater to the diverse information needs of users, fostering informed citizenship and promoting media literacy.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699674"/>
              </p:ext>
            </p:extLst>
          </p:nvPr>
        </p:nvGraphicFramePr>
        <p:xfrm>
          <a:off x="551543" y="1686377"/>
          <a:ext cx="5022387" cy="298640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6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608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LMS Username</a:t>
                      </a:r>
                      <a:endParaRPr lang="en-US" sz="1200" dirty="0">
                        <a:solidFill>
                          <a:schemeClr val="accent6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@manikandan0123</a:t>
                      </a: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manikandan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  <a:sym typeface="Arial" panose="020B0604020202020204"/>
                        </a:rPr>
                        <a:t>@ragulsathya</a:t>
                      </a:r>
                    </a:p>
                    <a:p>
                      <a:pPr algn="ctr"/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ragul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@annamalaimani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Annamalai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16</a:t>
                      </a: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@manoj-66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manojkumar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16</a:t>
                      </a: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1" name="Picture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5673090" y="1746250"/>
            <a:ext cx="2999105" cy="2378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uniform front end code for “</a:t>
            </a:r>
            <a:r>
              <a:rPr lang="en-US" sz="15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News Media Application</a:t>
            </a:r>
            <a:r>
              <a:rPr lang="en-US" sz="150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”</a:t>
            </a:r>
            <a:endParaRPr sz="1500">
              <a:solidFill>
                <a:schemeClr val="dk1"/>
              </a:solidFill>
              <a:latin typeface="Times New Roman" panose="02020603050405020304" charset="0"/>
              <a:ea typeface="EB Garamond Medium"/>
              <a:cs typeface="Times New Roman" panose="02020603050405020304" charset="0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interactive front end code for “</a:t>
            </a:r>
            <a:r>
              <a:rPr lang="en-US" sz="15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News Media Application</a:t>
            </a:r>
            <a:r>
              <a:rPr lang="en-US" sz="150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”</a:t>
            </a:r>
            <a:endParaRPr sz="1500">
              <a:solidFill>
                <a:srgbClr val="0B5394"/>
              </a:solidFill>
              <a:latin typeface="Times New Roman" panose="02020603050405020304" charset="0"/>
              <a:ea typeface="Montserrat ExtraBold"/>
              <a:cs typeface="Times New Roman" panose="02020603050405020304" charset="0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complicated UI using </a:t>
            </a:r>
            <a:r>
              <a:rPr lang="en-US" sz="1200"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HTML</a:t>
            </a: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components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Using props drilling and context to pass variables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Getting familiar with different type of api calls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Handling different input data</a:t>
            </a:r>
            <a:endParaRPr sz="1200" i="0" u="none" strike="noStrike" cap="none">
              <a:solidFill>
                <a:srgbClr val="000000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100% Completion of the above tasks</a:t>
            </a:r>
            <a:endParaRPr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735" y="304165"/>
            <a:ext cx="8597265" cy="483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                                   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Project Initiation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UI/UX Design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Framework and Tools Selection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Frontend Development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Integration and Testing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Deployment and Continuous Integration/Deployment (CI/CD)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User Feedback and Iteration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Ongoing Maintenance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the frontend of a news media application is a comprehensive process that includes project initiation, UI/UX design, framework and tool selection, coding, testing, deployment, user feedback incorporation, and ongoing maintenance.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The end goal is to create an engaging, responsive, and reliable user interface that seamlessly delivers news content while adapting to evolving user needs and technological advancements.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3634740" y="2237105"/>
            <a:ext cx="36855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sz="1200" b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https://github.com/Ragulsathya/NM-AIT-GROUP16</a:t>
            </a:r>
            <a:endParaRPr lang="en-US" sz="1200" b="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ps to Prepare for an Exam by Slidesgo">
  <a:themeElements>
    <a:clrScheme name="Simple Light">
      <a:dk1>
        <a:srgbClr val="210A26"/>
      </a:dk1>
      <a:lt1>
        <a:srgbClr val="4D476D"/>
      </a:lt1>
      <a:dk2>
        <a:srgbClr val="A0BFDB"/>
      </a:dk2>
      <a:lt2>
        <a:srgbClr val="DFF3F8"/>
      </a:lt2>
      <a:accent1>
        <a:srgbClr val="EA3554"/>
      </a:accent1>
      <a:accent2>
        <a:srgbClr val="FFA406"/>
      </a:accent2>
      <a:accent3>
        <a:srgbClr val="C1712D"/>
      </a:accent3>
      <a:accent4>
        <a:srgbClr val="1D9E4E"/>
      </a:accent4>
      <a:accent5>
        <a:srgbClr val="3169F8"/>
      </a:accent5>
      <a:accent6>
        <a:srgbClr val="FFFFFF"/>
      </a:accent6>
      <a:hlink>
        <a:srgbClr val="210A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342</Words>
  <Application>Microsoft Office PowerPoint</Application>
  <PresentationFormat>On-screen Show (16:9)</PresentationFormat>
  <Paragraphs>77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2" baseType="lpstr">
      <vt:lpstr>Montserrat ExtraBold</vt:lpstr>
      <vt:lpstr>Poppins</vt:lpstr>
      <vt:lpstr>Arial</vt:lpstr>
      <vt:lpstr>Poppins Black</vt:lpstr>
      <vt:lpstr>EB Garamond ExtraBold</vt:lpstr>
      <vt:lpstr>Wingdings</vt:lpstr>
      <vt:lpstr>Times New Roman</vt:lpstr>
      <vt:lpstr>EB Garamond</vt:lpstr>
      <vt:lpstr>Calibri</vt:lpstr>
      <vt:lpstr>EB Garamond Medium</vt:lpstr>
      <vt:lpstr>Noto Sans Symbols</vt:lpstr>
      <vt:lpstr>Public Sans</vt:lpstr>
      <vt:lpstr>Bebas Neue</vt:lpstr>
      <vt:lpstr>Simple Light</vt:lpstr>
      <vt:lpstr>Tips to Prepare for an Exam by Slidesgo</vt:lpstr>
      <vt:lpstr>“News Media Application ”  Task - 3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“News Media Application ”  Task - 3</dc:title>
  <dc:creator>Dr Manish Sharma</dc:creator>
  <cp:lastModifiedBy>Adhulya Misra</cp:lastModifiedBy>
  <cp:revision>5</cp:revision>
  <dcterms:created xsi:type="dcterms:W3CDTF">2023-10-30T08:41:43Z</dcterms:created>
  <dcterms:modified xsi:type="dcterms:W3CDTF">2023-11-27T10:55:27Z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  <property fmtid="{D5CDD505-2E9C-101B-9397-08002B2CF9AE}" pid="5" name="ICV">
    <vt:lpwstr>75C48C2464464063A4246E9FDA667246_13</vt:lpwstr>
  </property>
  <property fmtid="{D5CDD505-2E9C-101B-9397-08002B2CF9AE}" pid="6" name="KSOProductBuildVer">
    <vt:lpwstr>1033-12.2.0.13266</vt:lpwstr>
  </property>
</Properties>
</file>